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nton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ton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0fa1697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0fa169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40fa16973_9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40fa16973_9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40fa16973_9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40fa16973_9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0fa16973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0fa1697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40fa16973_1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40fa16973_1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0fa1697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0fa1697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0fa1697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0fa1697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0fa1697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0fa1697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0fa16973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0fa16973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0fa16973_9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0fa16973_9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0fa16973_9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0fa16973_9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0fa16973_9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0fa16973_9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40fa16973_9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40fa16973_9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s://www.tes.com/teaching-resources/blog/team-building-tasks-secondary" TargetMode="External"/><Relationship Id="rId5" Type="http://schemas.openxmlformats.org/officeDocument/2006/relationships/hyperlink" Target="https://www.jubed.com/search/team-building-teamwork" TargetMode="External"/><Relationship Id="rId6" Type="http://schemas.openxmlformats.org/officeDocument/2006/relationships/hyperlink" Target="https://www.persil.com/uk/dirt-is-good/games/5-great-team-games-kids.html" TargetMode="External"/><Relationship Id="rId7" Type="http://schemas.openxmlformats.org/officeDocument/2006/relationships/hyperlink" Target="https://www.nyy.org.uk/sites/default/files/youth_resource/Team%20Building%20Games.pdf" TargetMode="External"/><Relationship Id="rId8" Type="http://schemas.openxmlformats.org/officeDocument/2006/relationships/hyperlink" Target="https://www.teachthought.com/critical-thinking/10-team-building-games-that-promote-critical-thinkin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25025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0675" y="343375"/>
            <a:ext cx="82767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Team building in the Classroom</a:t>
            </a:r>
            <a:endParaRPr sz="440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346" y="1258650"/>
            <a:ext cx="4155955" cy="2770625"/>
          </a:xfrm>
          <a:prstGeom prst="rect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850" y="1988725"/>
            <a:ext cx="4231150" cy="2770625"/>
          </a:xfrm>
          <a:prstGeom prst="rect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207" name="Google Shape;207;p22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269100" y="1223325"/>
            <a:ext cx="8648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6" name="Google Shape;216;p22"/>
          <p:cNvSpPr txBox="1"/>
          <p:nvPr/>
        </p:nvSpPr>
        <p:spPr>
          <a:xfrm>
            <a:off x="311700" y="2494875"/>
            <a:ext cx="866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400150" y="533525"/>
            <a:ext cx="7469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we encourage team building, it breaks down pre conceptions students have of each others ability.</a:t>
            </a:r>
            <a:endParaRPr sz="2400"/>
          </a:p>
        </p:txBody>
      </p:sp>
      <p:sp>
        <p:nvSpPr>
          <p:cNvPr id="218" name="Google Shape;218;p22"/>
          <p:cNvSpPr txBox="1"/>
          <p:nvPr/>
        </p:nvSpPr>
        <p:spPr>
          <a:xfrm>
            <a:off x="400150" y="1750625"/>
            <a:ext cx="683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They get to see students in a different “light”</a:t>
            </a:r>
            <a:endParaRPr sz="2400"/>
          </a:p>
        </p:txBody>
      </p:sp>
      <p:sp>
        <p:nvSpPr>
          <p:cNvPr id="219" name="Google Shape;219;p22"/>
          <p:cNvSpPr txBox="1"/>
          <p:nvPr/>
        </p:nvSpPr>
        <p:spPr>
          <a:xfrm>
            <a:off x="400150" y="2625675"/>
            <a:ext cx="621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They learn consideration, tolerance, reflection, patience, resilience.......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239250" y="2511550"/>
            <a:ext cx="866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Stand in groups of 4 facing each other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Place your arms in front and put out your index finger on each hand (as above)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Watcher stand each end – at all times only fingers to touch the stick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Lower the stick to the ground</a:t>
            </a:r>
            <a:endParaRPr b="1" sz="1800"/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8100" y="408775"/>
            <a:ext cx="3501251" cy="1713900"/>
          </a:xfrm>
          <a:prstGeom prst="rect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23"/>
          <p:cNvSpPr/>
          <p:nvPr/>
        </p:nvSpPr>
        <p:spPr>
          <a:xfrm rot="-2700500">
            <a:off x="833580" y="508516"/>
            <a:ext cx="1458832" cy="1431043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3"/>
          <p:cNvSpPr/>
          <p:nvPr/>
        </p:nvSpPr>
        <p:spPr>
          <a:xfrm rot="-2700500">
            <a:off x="7013130" y="508516"/>
            <a:ext cx="1458832" cy="1431043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900325" y="748275"/>
            <a:ext cx="1375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D85C6"/>
                </a:solidFill>
              </a:rPr>
              <a:t>2 watchers</a:t>
            </a:r>
            <a:endParaRPr b="1" sz="2000">
              <a:solidFill>
                <a:srgbClr val="3D85C6"/>
              </a:solidFill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7101625" y="840775"/>
            <a:ext cx="137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D85C6"/>
                </a:solidFill>
              </a:rPr>
              <a:t>8</a:t>
            </a:r>
            <a:endParaRPr b="1" sz="20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D85C6"/>
                </a:solidFill>
              </a:rPr>
              <a:t>players</a:t>
            </a:r>
            <a:endParaRPr b="1" sz="20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244" name="Google Shape;244;p24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0" y="1080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100025" y="87600"/>
            <a:ext cx="89943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239250" y="665350"/>
            <a:ext cx="45957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well did the group cope with this challenge?</a:t>
            </a:r>
            <a:endParaRPr sz="1600"/>
          </a:p>
        </p:txBody>
      </p:sp>
      <p:sp>
        <p:nvSpPr>
          <p:cNvPr id="252" name="Google Shape;252;p24"/>
          <p:cNvSpPr txBox="1"/>
          <p:nvPr/>
        </p:nvSpPr>
        <p:spPr>
          <a:xfrm>
            <a:off x="239250" y="272425"/>
            <a:ext cx="8665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What was the initial reaction of the group?</a:t>
            </a:r>
            <a:endParaRPr sz="1600"/>
          </a:p>
        </p:txBody>
      </p:sp>
      <p:sp>
        <p:nvSpPr>
          <p:cNvPr id="253" name="Google Shape;253;p24"/>
          <p:cNvSpPr txBox="1"/>
          <p:nvPr/>
        </p:nvSpPr>
        <p:spPr>
          <a:xfrm>
            <a:off x="239250" y="1117150"/>
            <a:ext cx="48768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skills did it take to be successful as a group?</a:t>
            </a:r>
            <a:endParaRPr sz="1600"/>
          </a:p>
        </p:txBody>
      </p:sp>
      <p:sp>
        <p:nvSpPr>
          <p:cNvPr id="254" name="Google Shape;254;p24"/>
          <p:cNvSpPr txBox="1"/>
          <p:nvPr/>
        </p:nvSpPr>
        <p:spPr>
          <a:xfrm>
            <a:off x="239250" y="1538050"/>
            <a:ext cx="6727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What creative solutions were suggested and how were they received?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239250" y="1992375"/>
            <a:ext cx="77136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would an outside observer have seen as the strengths and weaknesses of the group?</a:t>
            </a:r>
            <a:endParaRPr sz="1600"/>
          </a:p>
        </p:txBody>
      </p:sp>
      <p:sp>
        <p:nvSpPr>
          <p:cNvPr id="256" name="Google Shape;256;p24"/>
          <p:cNvSpPr txBox="1"/>
          <p:nvPr/>
        </p:nvSpPr>
        <p:spPr>
          <a:xfrm>
            <a:off x="239250" y="2759325"/>
            <a:ext cx="5304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roles did people play?</a:t>
            </a:r>
            <a:endParaRPr sz="1600"/>
          </a:p>
        </p:txBody>
      </p:sp>
      <p:sp>
        <p:nvSpPr>
          <p:cNvPr id="257" name="Google Shape;257;p24"/>
          <p:cNvSpPr txBox="1"/>
          <p:nvPr/>
        </p:nvSpPr>
        <p:spPr>
          <a:xfrm>
            <a:off x="239250" y="2996175"/>
            <a:ext cx="6788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What did each group member learn about him/herself as an individual?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263" name="Google Shape;263;p25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0" y="1080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146250" y="136875"/>
            <a:ext cx="8851500" cy="4935000"/>
          </a:xfrm>
          <a:prstGeom prst="rect">
            <a:avLst/>
          </a:prstGeom>
          <a:noFill/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Sample websites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https://www.jubed.com/search/team-building-teamwork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https://www.persil.com/uk/dirt-is-good/games/5-great-team-games-kids.html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https://www.nyy.org.uk/sites/default/files/youth_resource/Team%20Building%20Games.pdf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https://www.teachthought.com/critical-thinking/10-team-building-games-that-promote-critical-thinking/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9"/>
              </a:rPr>
              <a:t>https://www.tes.com/teaching-resources/blog/team-building-tasks-secondary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79000" y="272425"/>
            <a:ext cx="5637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Why team build?</a:t>
            </a:r>
            <a:endParaRPr sz="4400"/>
          </a:p>
        </p:txBody>
      </p:sp>
      <p:sp>
        <p:nvSpPr>
          <p:cNvPr id="78" name="Google Shape;78;p14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279000" y="1223325"/>
            <a:ext cx="8648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students better understand each other's strengths, weaknesses and interests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0" name="Google Shape;80;p14"/>
          <p:cNvSpPr txBox="1"/>
          <p:nvPr/>
        </p:nvSpPr>
        <p:spPr>
          <a:xfrm>
            <a:off x="307500" y="3766425"/>
            <a:ext cx="85917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helps them work together better in the future</a:t>
            </a:r>
            <a:endParaRPr sz="3200"/>
          </a:p>
        </p:txBody>
      </p:sp>
      <p:sp>
        <p:nvSpPr>
          <p:cNvPr id="81" name="Google Shape;81;p14"/>
          <p:cNvSpPr txBox="1"/>
          <p:nvPr/>
        </p:nvSpPr>
        <p:spPr>
          <a:xfrm>
            <a:off x="311700" y="2494875"/>
            <a:ext cx="866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develops a support group that assists resilience and communication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50525" y="393450"/>
            <a:ext cx="8255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does that classroom look like?</a:t>
            </a:r>
            <a:endParaRPr sz="320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300" y="1128325"/>
            <a:ext cx="4580700" cy="3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75950" y="1212425"/>
            <a:ext cx="88350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When we work as a team, we become more able.</a:t>
            </a:r>
            <a:endParaRPr sz="3100"/>
          </a:p>
        </p:txBody>
      </p:sp>
      <p:sp>
        <p:nvSpPr>
          <p:cNvPr id="109" name="Google Shape;109;p16"/>
          <p:cNvSpPr txBox="1"/>
          <p:nvPr/>
        </p:nvSpPr>
        <p:spPr>
          <a:xfrm>
            <a:off x="1483875" y="2233575"/>
            <a:ext cx="49017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Why?</a:t>
            </a:r>
            <a:endParaRPr sz="3100"/>
          </a:p>
        </p:txBody>
      </p:sp>
      <p:sp>
        <p:nvSpPr>
          <p:cNvPr id="110" name="Google Shape;110;p16"/>
          <p:cNvSpPr txBox="1"/>
          <p:nvPr/>
        </p:nvSpPr>
        <p:spPr>
          <a:xfrm>
            <a:off x="175950" y="3351175"/>
            <a:ext cx="81528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do we gain from this?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91725" y="225575"/>
            <a:ext cx="84447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233425" y="191725"/>
            <a:ext cx="1545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Adept:</a:t>
            </a:r>
            <a:endParaRPr sz="3000"/>
          </a:p>
        </p:txBody>
      </p:sp>
      <p:sp>
        <p:nvSpPr>
          <p:cNvPr id="121" name="Google Shape;121;p17"/>
          <p:cNvSpPr txBox="1"/>
          <p:nvPr/>
        </p:nvSpPr>
        <p:spPr>
          <a:xfrm>
            <a:off x="208400" y="733600"/>
            <a:ext cx="2109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Become proficient</a:t>
            </a:r>
            <a:endParaRPr sz="1800"/>
          </a:p>
        </p:txBody>
      </p:sp>
      <p:sp>
        <p:nvSpPr>
          <p:cNvPr id="122" name="Google Shape;122;p17"/>
          <p:cNvSpPr txBox="1"/>
          <p:nvPr/>
        </p:nvSpPr>
        <p:spPr>
          <a:xfrm>
            <a:off x="191725" y="1350475"/>
            <a:ext cx="2325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Brave:</a:t>
            </a:r>
            <a:endParaRPr sz="3000"/>
          </a:p>
        </p:txBody>
      </p:sp>
      <p:sp>
        <p:nvSpPr>
          <p:cNvPr id="123" name="Google Shape;123;p17"/>
          <p:cNvSpPr txBox="1"/>
          <p:nvPr/>
        </p:nvSpPr>
        <p:spPr>
          <a:xfrm>
            <a:off x="200075" y="1842325"/>
            <a:ext cx="2225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capacity to try</a:t>
            </a:r>
            <a:endParaRPr sz="1800"/>
          </a:p>
        </p:txBody>
      </p:sp>
      <p:sp>
        <p:nvSpPr>
          <p:cNvPr id="124" name="Google Shape;124;p17"/>
          <p:cNvSpPr txBox="1"/>
          <p:nvPr/>
        </p:nvSpPr>
        <p:spPr>
          <a:xfrm>
            <a:off x="266750" y="2384175"/>
            <a:ext cx="19923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Liberty:</a:t>
            </a:r>
            <a:endParaRPr sz="3000"/>
          </a:p>
        </p:txBody>
      </p:sp>
      <p:sp>
        <p:nvSpPr>
          <p:cNvPr id="125" name="Google Shape;125;p17"/>
          <p:cNvSpPr txBox="1"/>
          <p:nvPr/>
        </p:nvSpPr>
        <p:spPr>
          <a:xfrm>
            <a:off x="233425" y="2926050"/>
            <a:ext cx="3234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Without restriction</a:t>
            </a:r>
            <a:endParaRPr sz="1800"/>
          </a:p>
        </p:txBody>
      </p:sp>
      <p:sp>
        <p:nvSpPr>
          <p:cNvPr id="126" name="Google Shape;126;p17"/>
          <p:cNvSpPr txBox="1"/>
          <p:nvPr/>
        </p:nvSpPr>
        <p:spPr>
          <a:xfrm>
            <a:off x="266750" y="3579250"/>
            <a:ext cx="29847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Expert:</a:t>
            </a:r>
            <a:endParaRPr sz="3000"/>
          </a:p>
        </p:txBody>
      </p:sp>
      <p:sp>
        <p:nvSpPr>
          <p:cNvPr id="127" name="Google Shape;127;p17"/>
          <p:cNvSpPr txBox="1"/>
          <p:nvPr/>
        </p:nvSpPr>
        <p:spPr>
          <a:xfrm>
            <a:off x="266750" y="4079950"/>
            <a:ext cx="2526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chance to shine</a:t>
            </a:r>
            <a:endParaRPr sz="1800"/>
          </a:p>
        </p:txBody>
      </p:sp>
      <p:sp>
        <p:nvSpPr>
          <p:cNvPr id="128" name="Google Shape;128;p17"/>
          <p:cNvSpPr/>
          <p:nvPr/>
        </p:nvSpPr>
        <p:spPr>
          <a:xfrm rot="-10140007">
            <a:off x="3793125" y="375195"/>
            <a:ext cx="4593227" cy="436825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0063" rotWithShape="0" algn="bl" dir="5460000" dist="285750">
              <a:srgbClr val="3D85C6">
                <a:alpha val="4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5018475" y="1920450"/>
            <a:ext cx="2442525" cy="822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D85C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D85C6"/>
                </a:solidFill>
                <a:latin typeface="Arial"/>
              </a:rPr>
              <a:t>ABLE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91725" y="225575"/>
            <a:ext cx="84447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266750" y="2384175"/>
            <a:ext cx="19923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00" y="272423"/>
            <a:ext cx="2364550" cy="2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725" y="272423"/>
            <a:ext cx="2364550" cy="2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000" y="272423"/>
            <a:ext cx="2364550" cy="2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000" y="2510650"/>
            <a:ext cx="2364550" cy="20748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9725" y="2571750"/>
            <a:ext cx="2364550" cy="199558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4050" y="2587575"/>
            <a:ext cx="2364550" cy="1963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150" y="1250450"/>
            <a:ext cx="1257748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825" y="1250450"/>
            <a:ext cx="1257747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150" y="3414250"/>
            <a:ext cx="1257748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125" y="3414250"/>
            <a:ext cx="1257747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400" y="1250450"/>
            <a:ext cx="1257747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50" y="3511500"/>
            <a:ext cx="1257747" cy="10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157" name="Google Shape;157;p19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279000" y="1223325"/>
            <a:ext cx="8648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66" name="Google Shape;166;p19"/>
          <p:cNvSpPr txBox="1"/>
          <p:nvPr/>
        </p:nvSpPr>
        <p:spPr>
          <a:xfrm>
            <a:off x="311700" y="2494875"/>
            <a:ext cx="866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875" y="366800"/>
            <a:ext cx="7986200" cy="428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173" name="Google Shape;173;p20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0" y="0"/>
            <a:ext cx="9144000" cy="5209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108000" y="876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75175" y="375125"/>
            <a:ext cx="51519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Ability needs practice....</a:t>
            </a:r>
            <a:endParaRPr sz="3000"/>
          </a:p>
        </p:txBody>
      </p:sp>
      <p:sp>
        <p:nvSpPr>
          <p:cNvPr id="182" name="Google Shape;182;p20"/>
          <p:cNvSpPr txBox="1"/>
          <p:nvPr/>
        </p:nvSpPr>
        <p:spPr>
          <a:xfrm>
            <a:off x="441825" y="1392175"/>
            <a:ext cx="57354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508500" y="1425425"/>
            <a:ext cx="69609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with </a:t>
            </a:r>
            <a:r>
              <a:rPr lang="en" sz="3000">
                <a:solidFill>
                  <a:srgbClr val="3D85C6"/>
                </a:solidFill>
              </a:rPr>
              <a:t>practice</a:t>
            </a:r>
            <a:r>
              <a:rPr lang="en" sz="2400"/>
              <a:t> we are more </a:t>
            </a:r>
            <a:r>
              <a:rPr lang="en" sz="3000">
                <a:solidFill>
                  <a:srgbClr val="3D85C6"/>
                </a:solidFill>
              </a:rPr>
              <a:t>able</a:t>
            </a:r>
            <a:endParaRPr sz="3000">
              <a:solidFill>
                <a:srgbClr val="3D85C6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75175" y="2229588"/>
            <a:ext cx="522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we are more</a:t>
            </a:r>
            <a:r>
              <a:rPr lang="en" sz="2400">
                <a:solidFill>
                  <a:srgbClr val="3D85C6"/>
                </a:solidFill>
              </a:rPr>
              <a:t> </a:t>
            </a:r>
            <a:r>
              <a:rPr lang="en" sz="3000">
                <a:solidFill>
                  <a:srgbClr val="3D85C6"/>
                </a:solidFill>
              </a:rPr>
              <a:t>able</a:t>
            </a:r>
            <a:endParaRPr sz="3000">
              <a:solidFill>
                <a:srgbClr val="3D85C6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75175" y="3067775"/>
            <a:ext cx="47850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are more </a:t>
            </a:r>
            <a:r>
              <a:rPr lang="en" sz="3600">
                <a:solidFill>
                  <a:srgbClr val="3D85C6"/>
                </a:solidFill>
              </a:rPr>
              <a:t>motivated</a:t>
            </a:r>
            <a:endParaRPr sz="3600">
              <a:solidFill>
                <a:srgbClr val="3D85C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ctrTitle"/>
          </p:nvPr>
        </p:nvSpPr>
        <p:spPr>
          <a:xfrm>
            <a:off x="311700" y="272425"/>
            <a:ext cx="852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Team building in the Classroom</a:t>
            </a:r>
            <a:endParaRPr sz="3600"/>
          </a:p>
        </p:txBody>
      </p:sp>
      <p:sp>
        <p:nvSpPr>
          <p:cNvPr id="191" name="Google Shape;191;p21"/>
          <p:cNvSpPr txBox="1"/>
          <p:nvPr>
            <p:ph idx="1" type="subTitle"/>
          </p:nvPr>
        </p:nvSpPr>
        <p:spPr>
          <a:xfrm>
            <a:off x="311700" y="1538050"/>
            <a:ext cx="85206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00" y="1711875"/>
            <a:ext cx="2181901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>
            <a:off x="5715800" y="1698975"/>
            <a:ext cx="2181900" cy="178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21450" y="0"/>
            <a:ext cx="9144000" cy="5121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08000" y="76800"/>
            <a:ext cx="8928000" cy="4968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EA78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650" y="4585525"/>
            <a:ext cx="483250" cy="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7287000" y="4585525"/>
            <a:ext cx="1545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HeadsTogether!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279000" y="958525"/>
            <a:ext cx="4041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279000" y="1223325"/>
            <a:ext cx="8648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0" name="Google Shape;200;p21"/>
          <p:cNvSpPr txBox="1"/>
          <p:nvPr/>
        </p:nvSpPr>
        <p:spPr>
          <a:xfrm>
            <a:off x="311700" y="2494875"/>
            <a:ext cx="8665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875" y="366800"/>
            <a:ext cx="7986200" cy="428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