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Lst>
  <p:sldSz cy="5143500" cx="9144000"/>
  <p:notesSz cx="6858000" cy="9144000"/>
  <p:embeddedFontLst>
    <p:embeddedFont>
      <p:font typeface="Anton"/>
      <p:regular r:id="rId1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Anton-regular.fntdata"/><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 name="Shape 64"/>
        <p:cNvGrpSpPr/>
        <p:nvPr/>
      </p:nvGrpSpPr>
      <p:grpSpPr>
        <a:xfrm>
          <a:off x="0" y="0"/>
          <a:ext cx="0" cy="0"/>
          <a:chOff x="0" y="0"/>
          <a:chExt cx="0" cy="0"/>
        </a:xfrm>
      </p:grpSpPr>
      <p:sp>
        <p:nvSpPr>
          <p:cNvPr id="65" name="Google Shape;65;g45291fbecf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45291fbecf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 name="Shape 79"/>
        <p:cNvGrpSpPr/>
        <p:nvPr/>
      </p:nvGrpSpPr>
      <p:grpSpPr>
        <a:xfrm>
          <a:off x="0" y="0"/>
          <a:ext cx="0" cy="0"/>
          <a:chOff x="0" y="0"/>
          <a:chExt cx="0" cy="0"/>
        </a:xfrm>
      </p:grpSpPr>
      <p:sp>
        <p:nvSpPr>
          <p:cNvPr id="80" name="Google Shape;80;g45291fbecf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45291fbecf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Google Shape;94;g45291fbecf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45291fbecf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Google Shape;116;g45291fbecf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45291fbecf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g45291fbecf_0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45291fbecf_0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Google Shape;143;g45291fbecf_0_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45291fbecf_0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1.png"/><Relationship Id="rId6"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Google Shape;54;p13"/>
          <p:cNvSpPr txBox="1"/>
          <p:nvPr/>
        </p:nvSpPr>
        <p:spPr>
          <a:xfrm>
            <a:off x="0" y="0"/>
            <a:ext cx="9144000" cy="1116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3600"/>
              <a:t>Goal setting for students</a:t>
            </a:r>
            <a:endParaRPr sz="3600"/>
          </a:p>
        </p:txBody>
      </p:sp>
      <p:pic>
        <p:nvPicPr>
          <p:cNvPr id="55" name="Google Shape;55;p13"/>
          <p:cNvPicPr preferRelativeResize="0"/>
          <p:nvPr/>
        </p:nvPicPr>
        <p:blipFill>
          <a:blip r:embed="rId3">
            <a:alphaModFix/>
          </a:blip>
          <a:stretch>
            <a:fillRect/>
          </a:stretch>
        </p:blipFill>
        <p:spPr>
          <a:xfrm>
            <a:off x="5539600" y="1832775"/>
            <a:ext cx="3124200" cy="2743200"/>
          </a:xfrm>
          <a:prstGeom prst="rect">
            <a:avLst/>
          </a:prstGeom>
          <a:noFill/>
          <a:ln>
            <a:noFill/>
          </a:ln>
        </p:spPr>
      </p:pic>
      <p:sp>
        <p:nvSpPr>
          <p:cNvPr id="56" name="Google Shape;56;p13"/>
          <p:cNvSpPr/>
          <p:nvPr/>
        </p:nvSpPr>
        <p:spPr>
          <a:xfrm>
            <a:off x="12825" y="0"/>
            <a:ext cx="9144000" cy="5143500"/>
          </a:xfrm>
          <a:prstGeom prst="rect">
            <a:avLst/>
          </a:prstGeom>
          <a:solidFill>
            <a:srgbClr val="FFFFFF"/>
          </a:solidFill>
          <a:ln cap="flat" cmpd="sng" w="38100">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3"/>
          <p:cNvSpPr txBox="1"/>
          <p:nvPr/>
        </p:nvSpPr>
        <p:spPr>
          <a:xfrm>
            <a:off x="218050" y="166750"/>
            <a:ext cx="8786400" cy="4848600"/>
          </a:xfrm>
          <a:prstGeom prst="rect">
            <a:avLst/>
          </a:prstGeom>
          <a:noFill/>
          <a:ln cap="flat" cmpd="sng" w="28575">
            <a:solidFill>
              <a:srgbClr val="FF6DCB"/>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3"/>
          <p:cNvSpPr txBox="1"/>
          <p:nvPr/>
        </p:nvSpPr>
        <p:spPr>
          <a:xfrm>
            <a:off x="461750" y="448925"/>
            <a:ext cx="8016600" cy="106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59" name="Google Shape;59;p13"/>
          <p:cNvPicPr preferRelativeResize="0"/>
          <p:nvPr/>
        </p:nvPicPr>
        <p:blipFill>
          <a:blip r:embed="rId4">
            <a:alphaModFix/>
          </a:blip>
          <a:stretch>
            <a:fillRect/>
          </a:stretch>
        </p:blipFill>
        <p:spPr>
          <a:xfrm>
            <a:off x="7978550" y="4194325"/>
            <a:ext cx="911525" cy="743800"/>
          </a:xfrm>
          <a:prstGeom prst="rect">
            <a:avLst/>
          </a:prstGeom>
          <a:noFill/>
          <a:ln>
            <a:noFill/>
          </a:ln>
        </p:spPr>
      </p:pic>
      <p:sp>
        <p:nvSpPr>
          <p:cNvPr id="60" name="Google Shape;60;p13"/>
          <p:cNvSpPr txBox="1"/>
          <p:nvPr/>
        </p:nvSpPr>
        <p:spPr>
          <a:xfrm>
            <a:off x="6683150" y="4361025"/>
            <a:ext cx="1295400" cy="410400"/>
          </a:xfrm>
          <a:prstGeom prst="rect">
            <a:avLst/>
          </a:prstGeom>
          <a:noFill/>
          <a:ln cap="flat" cmpd="sng" w="2857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Anton"/>
                <a:ea typeface="Anton"/>
                <a:cs typeface="Anton"/>
                <a:sym typeface="Anton"/>
              </a:rPr>
              <a:t>HeadsTogether!</a:t>
            </a:r>
            <a:endParaRPr>
              <a:latin typeface="Anton"/>
              <a:ea typeface="Anton"/>
              <a:cs typeface="Anton"/>
              <a:sym typeface="Anton"/>
            </a:endParaRPr>
          </a:p>
        </p:txBody>
      </p:sp>
      <p:sp>
        <p:nvSpPr>
          <p:cNvPr id="61" name="Google Shape;61;p13"/>
          <p:cNvSpPr txBox="1"/>
          <p:nvPr/>
        </p:nvSpPr>
        <p:spPr>
          <a:xfrm>
            <a:off x="692650" y="602850"/>
            <a:ext cx="7452300" cy="91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62" name="Google Shape;62;p13"/>
          <p:cNvPicPr preferRelativeResize="0"/>
          <p:nvPr/>
        </p:nvPicPr>
        <p:blipFill>
          <a:blip r:embed="rId5">
            <a:alphaModFix/>
          </a:blip>
          <a:stretch>
            <a:fillRect/>
          </a:stretch>
        </p:blipFill>
        <p:spPr>
          <a:xfrm>
            <a:off x="461750" y="283175"/>
            <a:ext cx="8286050" cy="1396200"/>
          </a:xfrm>
          <a:prstGeom prst="rect">
            <a:avLst/>
          </a:prstGeom>
          <a:noFill/>
          <a:ln>
            <a:noFill/>
          </a:ln>
        </p:spPr>
      </p:pic>
      <p:pic>
        <p:nvPicPr>
          <p:cNvPr id="63" name="Google Shape;63;p13"/>
          <p:cNvPicPr preferRelativeResize="0"/>
          <p:nvPr/>
        </p:nvPicPr>
        <p:blipFill>
          <a:blip r:embed="rId6">
            <a:alphaModFix/>
          </a:blip>
          <a:stretch>
            <a:fillRect/>
          </a:stretch>
        </p:blipFill>
        <p:spPr>
          <a:xfrm>
            <a:off x="2757350" y="1051800"/>
            <a:ext cx="3925799" cy="36682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 name="Shape 67"/>
        <p:cNvGrpSpPr/>
        <p:nvPr/>
      </p:nvGrpSpPr>
      <p:grpSpPr>
        <a:xfrm>
          <a:off x="0" y="0"/>
          <a:ext cx="0" cy="0"/>
          <a:chOff x="0" y="0"/>
          <a:chExt cx="0" cy="0"/>
        </a:xfrm>
      </p:grpSpPr>
      <p:sp>
        <p:nvSpPr>
          <p:cNvPr id="68" name="Google Shape;68;p14"/>
          <p:cNvSpPr txBox="1"/>
          <p:nvPr/>
        </p:nvSpPr>
        <p:spPr>
          <a:xfrm>
            <a:off x="0" y="0"/>
            <a:ext cx="9144000" cy="1116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3600"/>
              <a:t>Goal setting for students</a:t>
            </a:r>
            <a:endParaRPr sz="3600"/>
          </a:p>
        </p:txBody>
      </p:sp>
      <p:pic>
        <p:nvPicPr>
          <p:cNvPr id="69" name="Google Shape;69;p14"/>
          <p:cNvPicPr preferRelativeResize="0"/>
          <p:nvPr/>
        </p:nvPicPr>
        <p:blipFill>
          <a:blip r:embed="rId3">
            <a:alphaModFix/>
          </a:blip>
          <a:stretch>
            <a:fillRect/>
          </a:stretch>
        </p:blipFill>
        <p:spPr>
          <a:xfrm>
            <a:off x="5539600" y="1832775"/>
            <a:ext cx="3124200" cy="2743200"/>
          </a:xfrm>
          <a:prstGeom prst="rect">
            <a:avLst/>
          </a:prstGeom>
          <a:noFill/>
          <a:ln>
            <a:noFill/>
          </a:ln>
        </p:spPr>
      </p:pic>
      <p:sp>
        <p:nvSpPr>
          <p:cNvPr id="70" name="Google Shape;70;p14"/>
          <p:cNvSpPr/>
          <p:nvPr/>
        </p:nvSpPr>
        <p:spPr>
          <a:xfrm>
            <a:off x="12825" y="0"/>
            <a:ext cx="9144000" cy="5143500"/>
          </a:xfrm>
          <a:prstGeom prst="rect">
            <a:avLst/>
          </a:prstGeom>
          <a:solidFill>
            <a:srgbClr val="FFFFFF"/>
          </a:solidFill>
          <a:ln cap="flat" cmpd="sng" w="38100">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4"/>
          <p:cNvSpPr txBox="1"/>
          <p:nvPr/>
        </p:nvSpPr>
        <p:spPr>
          <a:xfrm>
            <a:off x="218050" y="166750"/>
            <a:ext cx="8786400" cy="4848600"/>
          </a:xfrm>
          <a:prstGeom prst="rect">
            <a:avLst/>
          </a:prstGeom>
          <a:noFill/>
          <a:ln cap="flat" cmpd="sng" w="28575">
            <a:solidFill>
              <a:srgbClr val="FF6DCB"/>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72" name="Google Shape;72;p14"/>
          <p:cNvPicPr preferRelativeResize="0"/>
          <p:nvPr/>
        </p:nvPicPr>
        <p:blipFill>
          <a:blip r:embed="rId4">
            <a:alphaModFix/>
          </a:blip>
          <a:stretch>
            <a:fillRect/>
          </a:stretch>
        </p:blipFill>
        <p:spPr>
          <a:xfrm>
            <a:off x="7978550" y="4194325"/>
            <a:ext cx="911525" cy="743800"/>
          </a:xfrm>
          <a:prstGeom prst="rect">
            <a:avLst/>
          </a:prstGeom>
          <a:noFill/>
          <a:ln>
            <a:noFill/>
          </a:ln>
        </p:spPr>
      </p:pic>
      <p:sp>
        <p:nvSpPr>
          <p:cNvPr id="73" name="Google Shape;73;p14"/>
          <p:cNvSpPr txBox="1"/>
          <p:nvPr/>
        </p:nvSpPr>
        <p:spPr>
          <a:xfrm>
            <a:off x="6683150" y="4361025"/>
            <a:ext cx="1295400" cy="410400"/>
          </a:xfrm>
          <a:prstGeom prst="rect">
            <a:avLst/>
          </a:prstGeom>
          <a:noFill/>
          <a:ln cap="flat" cmpd="sng" w="2857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Anton"/>
                <a:ea typeface="Anton"/>
                <a:cs typeface="Anton"/>
                <a:sym typeface="Anton"/>
              </a:rPr>
              <a:t>HeadsTogether!</a:t>
            </a:r>
            <a:endParaRPr>
              <a:latin typeface="Anton"/>
              <a:ea typeface="Anton"/>
              <a:cs typeface="Anton"/>
              <a:sym typeface="Anton"/>
            </a:endParaRPr>
          </a:p>
        </p:txBody>
      </p:sp>
      <p:sp>
        <p:nvSpPr>
          <p:cNvPr id="74" name="Google Shape;74;p14"/>
          <p:cNvSpPr txBox="1"/>
          <p:nvPr/>
        </p:nvSpPr>
        <p:spPr>
          <a:xfrm>
            <a:off x="308200" y="282150"/>
            <a:ext cx="3732300" cy="41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t>Goal Setting – a brief history</a:t>
            </a:r>
            <a:endParaRPr b="1" sz="1800"/>
          </a:p>
        </p:txBody>
      </p:sp>
      <p:sp>
        <p:nvSpPr>
          <p:cNvPr id="75" name="Google Shape;75;p14"/>
          <p:cNvSpPr txBox="1"/>
          <p:nvPr/>
        </p:nvSpPr>
        <p:spPr>
          <a:xfrm>
            <a:off x="518700" y="692550"/>
            <a:ext cx="8106600" cy="93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t>In1935 the first practical studies of goal setting were conducted by the British philosopher, Cecil Alec Mace. Cecil Alec Mace discredited the widely held idea that workers are primarily incentivized by money and found that people are also motivated by the accomplishment of goals.</a:t>
            </a:r>
            <a:endParaRPr sz="1500"/>
          </a:p>
        </p:txBody>
      </p:sp>
      <p:sp>
        <p:nvSpPr>
          <p:cNvPr id="76" name="Google Shape;76;p14"/>
          <p:cNvSpPr txBox="1"/>
          <p:nvPr/>
        </p:nvSpPr>
        <p:spPr>
          <a:xfrm>
            <a:off x="518700" y="1717350"/>
            <a:ext cx="7234200" cy="1116000"/>
          </a:xfrm>
          <a:prstGeom prst="rect">
            <a:avLst/>
          </a:prstGeom>
          <a:noFill/>
          <a:ln cap="flat" cmpd="sng" w="2857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500"/>
              <a:t>Dr. Edwin Locke, studied the work of Cecil Alec Mace and in 1968 wrote the paper, “Towards a theory of task motivation and incentives”. This research paper laid the foundation for modern goal setting theory.</a:t>
            </a:r>
            <a:endParaRPr sz="1500"/>
          </a:p>
        </p:txBody>
      </p:sp>
      <p:sp>
        <p:nvSpPr>
          <p:cNvPr id="77" name="Google Shape;77;p14"/>
          <p:cNvSpPr txBox="1"/>
          <p:nvPr/>
        </p:nvSpPr>
        <p:spPr>
          <a:xfrm>
            <a:off x="518700" y="2501200"/>
            <a:ext cx="6792600" cy="66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t>Dr. Edwin Locke worked closely with Dr. Gary Latham for many years researching the theory of goal setting. It is their joint research that identified the following five principles of effective goal setting.</a:t>
            </a:r>
            <a:endParaRPr sz="1500"/>
          </a:p>
        </p:txBody>
      </p:sp>
      <p:sp>
        <p:nvSpPr>
          <p:cNvPr id="78" name="Google Shape;78;p14"/>
          <p:cNvSpPr txBox="1"/>
          <p:nvPr/>
        </p:nvSpPr>
        <p:spPr>
          <a:xfrm>
            <a:off x="1141575" y="3334950"/>
            <a:ext cx="1795800" cy="137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t>Clarity    </a:t>
            </a:r>
            <a:endParaRPr sz="1500"/>
          </a:p>
          <a:p>
            <a:pPr indent="0" lvl="0" marL="0" rtl="0" algn="l">
              <a:spcBef>
                <a:spcPts val="0"/>
              </a:spcBef>
              <a:spcAft>
                <a:spcPts val="0"/>
              </a:spcAft>
              <a:buClr>
                <a:schemeClr val="dk1"/>
              </a:buClr>
              <a:buSzPts val="1100"/>
              <a:buFont typeface="Arial"/>
              <a:buNone/>
            </a:pPr>
            <a:r>
              <a:rPr lang="en" sz="1500"/>
              <a:t>Challenge   </a:t>
            </a:r>
            <a:endParaRPr sz="1500"/>
          </a:p>
          <a:p>
            <a:pPr indent="0" lvl="0" marL="0" rtl="0" algn="l">
              <a:spcBef>
                <a:spcPts val="0"/>
              </a:spcBef>
              <a:spcAft>
                <a:spcPts val="0"/>
              </a:spcAft>
              <a:buClr>
                <a:schemeClr val="dk1"/>
              </a:buClr>
              <a:buSzPts val="1100"/>
              <a:buFont typeface="Arial"/>
              <a:buNone/>
            </a:pPr>
            <a:r>
              <a:rPr lang="en" sz="1500"/>
              <a:t>Commitment     Feedback  	Task complexity</a:t>
            </a:r>
            <a:endParaRPr sz="1500"/>
          </a:p>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
                                        </p:tgtEl>
                                        <p:attrNameLst>
                                          <p:attrName>style.visibility</p:attrName>
                                        </p:attrNameLst>
                                      </p:cBhvr>
                                      <p:to>
                                        <p:strVal val="visible"/>
                                      </p:to>
                                    </p:set>
                                    <p:animEffect filter="fade" transition="in">
                                      <p:cBhvr>
                                        <p:cTn dur="1000"/>
                                        <p:tgtEl>
                                          <p:spTgt spid="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
                                        </p:tgtEl>
                                        <p:attrNameLst>
                                          <p:attrName>style.visibility</p:attrName>
                                        </p:attrNameLst>
                                      </p:cBhvr>
                                      <p:to>
                                        <p:strVal val="visible"/>
                                      </p:to>
                                    </p:set>
                                    <p:animEffect filter="fade" transition="in">
                                      <p:cBhvr>
                                        <p:cTn dur="1000"/>
                                        <p:tgtEl>
                                          <p:spTgt spid="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
                                        </p:tgtEl>
                                        <p:attrNameLst>
                                          <p:attrName>style.visibility</p:attrName>
                                        </p:attrNameLst>
                                      </p:cBhvr>
                                      <p:to>
                                        <p:strVal val="visible"/>
                                      </p:to>
                                    </p:set>
                                    <p:animEffect filter="fade" transition="in">
                                      <p:cBhvr>
                                        <p:cTn dur="1000"/>
                                        <p:tgtEl>
                                          <p:spTgt spid="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
                                        </p:tgtEl>
                                        <p:attrNameLst>
                                          <p:attrName>style.visibility</p:attrName>
                                        </p:attrNameLst>
                                      </p:cBhvr>
                                      <p:to>
                                        <p:strVal val="visible"/>
                                      </p:to>
                                    </p:set>
                                    <p:animEffect filter="fade" transition="in">
                                      <p:cBhvr>
                                        <p:cTn dur="1000"/>
                                        <p:tgtEl>
                                          <p:spTgt spid="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 name="Shape 82"/>
        <p:cNvGrpSpPr/>
        <p:nvPr/>
      </p:nvGrpSpPr>
      <p:grpSpPr>
        <a:xfrm>
          <a:off x="0" y="0"/>
          <a:ext cx="0" cy="0"/>
          <a:chOff x="0" y="0"/>
          <a:chExt cx="0" cy="0"/>
        </a:xfrm>
      </p:grpSpPr>
      <p:sp>
        <p:nvSpPr>
          <p:cNvPr id="83" name="Google Shape;83;p15"/>
          <p:cNvSpPr txBox="1"/>
          <p:nvPr/>
        </p:nvSpPr>
        <p:spPr>
          <a:xfrm>
            <a:off x="0" y="0"/>
            <a:ext cx="9144000" cy="1116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3600"/>
              <a:t>Goal setting for students</a:t>
            </a:r>
            <a:endParaRPr sz="3600"/>
          </a:p>
        </p:txBody>
      </p:sp>
      <p:pic>
        <p:nvPicPr>
          <p:cNvPr id="84" name="Google Shape;84;p15"/>
          <p:cNvPicPr preferRelativeResize="0"/>
          <p:nvPr/>
        </p:nvPicPr>
        <p:blipFill>
          <a:blip r:embed="rId3">
            <a:alphaModFix/>
          </a:blip>
          <a:stretch>
            <a:fillRect/>
          </a:stretch>
        </p:blipFill>
        <p:spPr>
          <a:xfrm>
            <a:off x="5539600" y="1832775"/>
            <a:ext cx="3124200" cy="2743200"/>
          </a:xfrm>
          <a:prstGeom prst="rect">
            <a:avLst/>
          </a:prstGeom>
          <a:noFill/>
          <a:ln>
            <a:noFill/>
          </a:ln>
        </p:spPr>
      </p:pic>
      <p:sp>
        <p:nvSpPr>
          <p:cNvPr id="85" name="Google Shape;85;p15"/>
          <p:cNvSpPr/>
          <p:nvPr/>
        </p:nvSpPr>
        <p:spPr>
          <a:xfrm>
            <a:off x="12825" y="0"/>
            <a:ext cx="9144000" cy="5143500"/>
          </a:xfrm>
          <a:prstGeom prst="rect">
            <a:avLst/>
          </a:prstGeom>
          <a:solidFill>
            <a:srgbClr val="FFFFFF"/>
          </a:solidFill>
          <a:ln cap="flat" cmpd="sng" w="38100">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5"/>
          <p:cNvSpPr txBox="1"/>
          <p:nvPr/>
        </p:nvSpPr>
        <p:spPr>
          <a:xfrm>
            <a:off x="218050" y="166750"/>
            <a:ext cx="8786400" cy="4848600"/>
          </a:xfrm>
          <a:prstGeom prst="rect">
            <a:avLst/>
          </a:prstGeom>
          <a:noFill/>
          <a:ln cap="flat" cmpd="sng" w="28575">
            <a:solidFill>
              <a:srgbClr val="FF6DCB"/>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5"/>
          <p:cNvSpPr txBox="1"/>
          <p:nvPr/>
        </p:nvSpPr>
        <p:spPr>
          <a:xfrm>
            <a:off x="461750" y="448925"/>
            <a:ext cx="8016600" cy="106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88" name="Google Shape;88;p15"/>
          <p:cNvPicPr preferRelativeResize="0"/>
          <p:nvPr/>
        </p:nvPicPr>
        <p:blipFill>
          <a:blip r:embed="rId4">
            <a:alphaModFix/>
          </a:blip>
          <a:stretch>
            <a:fillRect/>
          </a:stretch>
        </p:blipFill>
        <p:spPr>
          <a:xfrm>
            <a:off x="7978550" y="4194325"/>
            <a:ext cx="911525" cy="743800"/>
          </a:xfrm>
          <a:prstGeom prst="rect">
            <a:avLst/>
          </a:prstGeom>
          <a:noFill/>
          <a:ln>
            <a:noFill/>
          </a:ln>
        </p:spPr>
      </p:pic>
      <p:sp>
        <p:nvSpPr>
          <p:cNvPr id="89" name="Google Shape;89;p15"/>
          <p:cNvSpPr txBox="1"/>
          <p:nvPr/>
        </p:nvSpPr>
        <p:spPr>
          <a:xfrm>
            <a:off x="6683150" y="4361025"/>
            <a:ext cx="1295400" cy="410400"/>
          </a:xfrm>
          <a:prstGeom prst="rect">
            <a:avLst/>
          </a:prstGeom>
          <a:noFill/>
          <a:ln cap="flat" cmpd="sng" w="2857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Anton"/>
                <a:ea typeface="Anton"/>
                <a:cs typeface="Anton"/>
                <a:sym typeface="Anton"/>
              </a:rPr>
              <a:t>HeadsTogether!</a:t>
            </a:r>
            <a:endParaRPr>
              <a:latin typeface="Anton"/>
              <a:ea typeface="Anton"/>
              <a:cs typeface="Anton"/>
              <a:sym typeface="Anton"/>
            </a:endParaRPr>
          </a:p>
        </p:txBody>
      </p:sp>
      <p:sp>
        <p:nvSpPr>
          <p:cNvPr id="90" name="Google Shape;90;p15"/>
          <p:cNvSpPr txBox="1"/>
          <p:nvPr/>
        </p:nvSpPr>
        <p:spPr>
          <a:xfrm>
            <a:off x="692650" y="602850"/>
            <a:ext cx="7452300" cy="91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5"/>
          <p:cNvSpPr txBox="1"/>
          <p:nvPr/>
        </p:nvSpPr>
        <p:spPr>
          <a:xfrm>
            <a:off x="513050" y="448925"/>
            <a:ext cx="7914000" cy="246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t>The research conducted by both </a:t>
            </a:r>
            <a:r>
              <a:rPr lang="en" sz="1800">
                <a:solidFill>
                  <a:schemeClr val="dk1"/>
                </a:solidFill>
              </a:rPr>
              <a:t>Dr. Edwin Locke and Dr.Gary Latham continues to influence the way we measure performance today.</a:t>
            </a:r>
            <a:endParaRPr sz="1800">
              <a:solidFill>
                <a:schemeClr val="dk1"/>
              </a:solidFill>
            </a:endParaRPr>
          </a:p>
          <a:p>
            <a:pPr indent="0" lvl="0" marL="0" rtl="0" algn="l">
              <a:spcBef>
                <a:spcPts val="0"/>
              </a:spcBef>
              <a:spcAft>
                <a:spcPts val="0"/>
              </a:spcAft>
              <a:buNone/>
            </a:pPr>
            <a:r>
              <a:t/>
            </a:r>
            <a:endParaRPr sz="1800">
              <a:solidFill>
                <a:schemeClr val="dk1"/>
              </a:solidFill>
            </a:endParaRPr>
          </a:p>
          <a:p>
            <a:pPr indent="0" lvl="0" marL="0" rtl="0" algn="l">
              <a:spcBef>
                <a:spcPts val="0"/>
              </a:spcBef>
              <a:spcAft>
                <a:spcPts val="0"/>
              </a:spcAft>
              <a:buNone/>
            </a:pPr>
            <a:r>
              <a:rPr lang="en" sz="1800">
                <a:solidFill>
                  <a:schemeClr val="dk1"/>
                </a:solidFill>
              </a:rPr>
              <a:t>From their research we have developed SMART goals, which are classed as standard good practice.</a:t>
            </a:r>
            <a:endParaRPr sz="1800">
              <a:solidFill>
                <a:schemeClr val="dk1"/>
              </a:solidFill>
            </a:endParaRPr>
          </a:p>
        </p:txBody>
      </p:sp>
      <p:pic>
        <p:nvPicPr>
          <p:cNvPr id="92" name="Google Shape;92;p15"/>
          <p:cNvPicPr preferRelativeResize="0"/>
          <p:nvPr/>
        </p:nvPicPr>
        <p:blipFill>
          <a:blip r:embed="rId5">
            <a:alphaModFix/>
          </a:blip>
          <a:stretch>
            <a:fillRect/>
          </a:stretch>
        </p:blipFill>
        <p:spPr>
          <a:xfrm>
            <a:off x="513050" y="2088525"/>
            <a:ext cx="6189099" cy="22317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 name="Shape 96"/>
        <p:cNvGrpSpPr/>
        <p:nvPr/>
      </p:nvGrpSpPr>
      <p:grpSpPr>
        <a:xfrm>
          <a:off x="0" y="0"/>
          <a:ext cx="0" cy="0"/>
          <a:chOff x="0" y="0"/>
          <a:chExt cx="0" cy="0"/>
        </a:xfrm>
      </p:grpSpPr>
      <p:sp>
        <p:nvSpPr>
          <p:cNvPr id="97" name="Google Shape;97;p16"/>
          <p:cNvSpPr txBox="1"/>
          <p:nvPr/>
        </p:nvSpPr>
        <p:spPr>
          <a:xfrm>
            <a:off x="0" y="0"/>
            <a:ext cx="9144000" cy="1116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3600"/>
              <a:t>Goal setting for students</a:t>
            </a:r>
            <a:endParaRPr sz="3600"/>
          </a:p>
        </p:txBody>
      </p:sp>
      <p:pic>
        <p:nvPicPr>
          <p:cNvPr id="98" name="Google Shape;98;p16"/>
          <p:cNvPicPr preferRelativeResize="0"/>
          <p:nvPr/>
        </p:nvPicPr>
        <p:blipFill>
          <a:blip r:embed="rId3">
            <a:alphaModFix/>
          </a:blip>
          <a:stretch>
            <a:fillRect/>
          </a:stretch>
        </p:blipFill>
        <p:spPr>
          <a:xfrm>
            <a:off x="5539600" y="1832775"/>
            <a:ext cx="3124200" cy="2743200"/>
          </a:xfrm>
          <a:prstGeom prst="rect">
            <a:avLst/>
          </a:prstGeom>
          <a:noFill/>
          <a:ln>
            <a:noFill/>
          </a:ln>
        </p:spPr>
      </p:pic>
      <p:sp>
        <p:nvSpPr>
          <p:cNvPr id="99" name="Google Shape;99;p16"/>
          <p:cNvSpPr/>
          <p:nvPr/>
        </p:nvSpPr>
        <p:spPr>
          <a:xfrm>
            <a:off x="12825" y="0"/>
            <a:ext cx="9144000" cy="5143500"/>
          </a:xfrm>
          <a:prstGeom prst="rect">
            <a:avLst/>
          </a:prstGeom>
          <a:solidFill>
            <a:srgbClr val="FFFFFF"/>
          </a:solidFill>
          <a:ln cap="flat" cmpd="sng" w="38100">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6"/>
          <p:cNvSpPr txBox="1"/>
          <p:nvPr/>
        </p:nvSpPr>
        <p:spPr>
          <a:xfrm>
            <a:off x="218050" y="166750"/>
            <a:ext cx="8786400" cy="4848600"/>
          </a:xfrm>
          <a:prstGeom prst="rect">
            <a:avLst/>
          </a:prstGeom>
          <a:noFill/>
          <a:ln cap="flat" cmpd="sng" w="28575">
            <a:solidFill>
              <a:srgbClr val="FF6DCB"/>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6"/>
          <p:cNvSpPr txBox="1"/>
          <p:nvPr/>
        </p:nvSpPr>
        <p:spPr>
          <a:xfrm>
            <a:off x="461750" y="463525"/>
            <a:ext cx="8016600" cy="106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102" name="Google Shape;102;p16"/>
          <p:cNvPicPr preferRelativeResize="0"/>
          <p:nvPr/>
        </p:nvPicPr>
        <p:blipFill>
          <a:blip r:embed="rId4">
            <a:alphaModFix/>
          </a:blip>
          <a:stretch>
            <a:fillRect/>
          </a:stretch>
        </p:blipFill>
        <p:spPr>
          <a:xfrm>
            <a:off x="7978550" y="4194325"/>
            <a:ext cx="911525" cy="743800"/>
          </a:xfrm>
          <a:prstGeom prst="rect">
            <a:avLst/>
          </a:prstGeom>
          <a:noFill/>
          <a:ln>
            <a:noFill/>
          </a:ln>
        </p:spPr>
      </p:pic>
      <p:sp>
        <p:nvSpPr>
          <p:cNvPr id="103" name="Google Shape;103;p16"/>
          <p:cNvSpPr txBox="1"/>
          <p:nvPr/>
        </p:nvSpPr>
        <p:spPr>
          <a:xfrm>
            <a:off x="6683150" y="4361025"/>
            <a:ext cx="1295400" cy="410400"/>
          </a:xfrm>
          <a:prstGeom prst="rect">
            <a:avLst/>
          </a:prstGeom>
          <a:noFill/>
          <a:ln cap="flat" cmpd="sng" w="2857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Anton"/>
                <a:ea typeface="Anton"/>
                <a:cs typeface="Anton"/>
                <a:sym typeface="Anton"/>
              </a:rPr>
              <a:t>HeadsTogether!</a:t>
            </a:r>
            <a:endParaRPr>
              <a:latin typeface="Anton"/>
              <a:ea typeface="Anton"/>
              <a:cs typeface="Anton"/>
              <a:sym typeface="Anton"/>
            </a:endParaRPr>
          </a:p>
        </p:txBody>
      </p:sp>
      <p:sp>
        <p:nvSpPr>
          <p:cNvPr id="104" name="Google Shape;104;p16"/>
          <p:cNvSpPr txBox="1"/>
          <p:nvPr/>
        </p:nvSpPr>
        <p:spPr>
          <a:xfrm>
            <a:off x="743900" y="655975"/>
            <a:ext cx="7452300" cy="51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t>General goal – get fitter</a:t>
            </a:r>
            <a:endParaRPr sz="2000"/>
          </a:p>
        </p:txBody>
      </p:sp>
      <p:sp>
        <p:nvSpPr>
          <p:cNvPr id="105" name="Google Shape;105;p16"/>
          <p:cNvSpPr txBox="1"/>
          <p:nvPr/>
        </p:nvSpPr>
        <p:spPr>
          <a:xfrm>
            <a:off x="905950" y="1300475"/>
            <a:ext cx="2074800" cy="41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38761D"/>
                </a:solidFill>
              </a:rPr>
              <a:t>Specific</a:t>
            </a:r>
            <a:endParaRPr sz="1800">
              <a:solidFill>
                <a:srgbClr val="38761D"/>
              </a:solidFill>
            </a:endParaRPr>
          </a:p>
        </p:txBody>
      </p:sp>
      <p:sp>
        <p:nvSpPr>
          <p:cNvPr id="106" name="Google Shape;106;p16"/>
          <p:cNvSpPr txBox="1"/>
          <p:nvPr/>
        </p:nvSpPr>
        <p:spPr>
          <a:xfrm>
            <a:off x="2600975" y="1300475"/>
            <a:ext cx="2279400" cy="41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t>join a gym</a:t>
            </a:r>
            <a:endParaRPr sz="1800"/>
          </a:p>
        </p:txBody>
      </p:sp>
      <p:sp>
        <p:nvSpPr>
          <p:cNvPr id="107" name="Google Shape;107;p16"/>
          <p:cNvSpPr txBox="1"/>
          <p:nvPr/>
        </p:nvSpPr>
        <p:spPr>
          <a:xfrm>
            <a:off x="905950" y="1710875"/>
            <a:ext cx="2805600" cy="29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1155CC"/>
                </a:solidFill>
              </a:rPr>
              <a:t>Measurable</a:t>
            </a:r>
            <a:endParaRPr sz="1800">
              <a:solidFill>
                <a:srgbClr val="1155CC"/>
              </a:solidFill>
            </a:endParaRPr>
          </a:p>
        </p:txBody>
      </p:sp>
      <p:sp>
        <p:nvSpPr>
          <p:cNvPr id="108" name="Google Shape;108;p16"/>
          <p:cNvSpPr txBox="1"/>
          <p:nvPr/>
        </p:nvSpPr>
        <p:spPr>
          <a:xfrm>
            <a:off x="2600975" y="1710875"/>
            <a:ext cx="6062700" cy="51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t>reduce time on running machine over same distance by 5 minutes</a:t>
            </a:r>
            <a:endParaRPr sz="1800"/>
          </a:p>
        </p:txBody>
      </p:sp>
      <p:sp>
        <p:nvSpPr>
          <p:cNvPr id="109" name="Google Shape;109;p16"/>
          <p:cNvSpPr txBox="1"/>
          <p:nvPr/>
        </p:nvSpPr>
        <p:spPr>
          <a:xfrm>
            <a:off x="905950" y="2406525"/>
            <a:ext cx="2440200" cy="48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BF9000"/>
                </a:solidFill>
              </a:rPr>
              <a:t>Attainable</a:t>
            </a:r>
            <a:endParaRPr sz="1800">
              <a:solidFill>
                <a:srgbClr val="BF9000"/>
              </a:solidFill>
            </a:endParaRPr>
          </a:p>
        </p:txBody>
      </p:sp>
      <p:sp>
        <p:nvSpPr>
          <p:cNvPr id="110" name="Google Shape;110;p16"/>
          <p:cNvSpPr txBox="1"/>
          <p:nvPr/>
        </p:nvSpPr>
        <p:spPr>
          <a:xfrm>
            <a:off x="2600975" y="2406525"/>
            <a:ext cx="4310400" cy="48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800"/>
              <a:t>attend once a week</a:t>
            </a:r>
            <a:endParaRPr sz="1800"/>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
        <p:nvSpPr>
          <p:cNvPr id="111" name="Google Shape;111;p16"/>
          <p:cNvSpPr txBox="1"/>
          <p:nvPr/>
        </p:nvSpPr>
        <p:spPr>
          <a:xfrm>
            <a:off x="905850" y="3068575"/>
            <a:ext cx="2074800" cy="48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990000"/>
                </a:solidFill>
              </a:rPr>
              <a:t>Realistic</a:t>
            </a:r>
            <a:endParaRPr sz="1800">
              <a:solidFill>
                <a:srgbClr val="990000"/>
              </a:solidFill>
            </a:endParaRPr>
          </a:p>
        </p:txBody>
      </p:sp>
      <p:sp>
        <p:nvSpPr>
          <p:cNvPr id="112" name="Google Shape;112;p16"/>
          <p:cNvSpPr txBox="1"/>
          <p:nvPr/>
        </p:nvSpPr>
        <p:spPr>
          <a:xfrm>
            <a:off x="2600975" y="3068575"/>
            <a:ext cx="5377800" cy="48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t>make sure gym is affordable</a:t>
            </a:r>
            <a:endParaRPr sz="1800"/>
          </a:p>
        </p:txBody>
      </p:sp>
      <p:sp>
        <p:nvSpPr>
          <p:cNvPr id="113" name="Google Shape;113;p16"/>
          <p:cNvSpPr txBox="1"/>
          <p:nvPr/>
        </p:nvSpPr>
        <p:spPr>
          <a:xfrm>
            <a:off x="905850" y="3730625"/>
            <a:ext cx="2169900" cy="45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741B47"/>
                </a:solidFill>
              </a:rPr>
              <a:t>Timebound</a:t>
            </a:r>
            <a:endParaRPr sz="1800">
              <a:solidFill>
                <a:srgbClr val="741B47"/>
              </a:solidFill>
            </a:endParaRPr>
          </a:p>
        </p:txBody>
      </p:sp>
      <p:sp>
        <p:nvSpPr>
          <p:cNvPr id="114" name="Google Shape;114;p16"/>
          <p:cNvSpPr txBox="1"/>
          <p:nvPr/>
        </p:nvSpPr>
        <p:spPr>
          <a:xfrm>
            <a:off x="2600975" y="3726125"/>
            <a:ext cx="3828300" cy="48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t>achieve in 3 weeks</a:t>
            </a:r>
            <a:endParaRPr sz="18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gtEl>
                                        <p:attrNameLst>
                                          <p:attrName>style.visibility</p:attrName>
                                        </p:attrNameLst>
                                      </p:cBhvr>
                                      <p:to>
                                        <p:strVal val="visible"/>
                                      </p:to>
                                    </p:set>
                                    <p:animEffect filter="fade" transition="in">
                                      <p:cBhvr>
                                        <p:cTn dur="1000"/>
                                        <p:tgtEl>
                                          <p:spTgt spid="1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
                                        </p:tgtEl>
                                        <p:attrNameLst>
                                          <p:attrName>style.visibility</p:attrName>
                                        </p:attrNameLst>
                                      </p:cBhvr>
                                      <p:to>
                                        <p:strVal val="visible"/>
                                      </p:to>
                                    </p:set>
                                    <p:animEffect filter="fade" transition="in">
                                      <p:cBhvr>
                                        <p:cTn dur="1000"/>
                                        <p:tgtEl>
                                          <p:spTgt spid="1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
                                        </p:tgtEl>
                                        <p:attrNameLst>
                                          <p:attrName>style.visibility</p:attrName>
                                        </p:attrNameLst>
                                      </p:cBhvr>
                                      <p:to>
                                        <p:strVal val="visible"/>
                                      </p:to>
                                    </p:set>
                                    <p:animEffect filter="fade" transition="in">
                                      <p:cBhvr>
                                        <p:cTn dur="1000"/>
                                        <p:tgtEl>
                                          <p:spTgt spid="1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
                                        </p:tgtEl>
                                        <p:attrNameLst>
                                          <p:attrName>style.visibility</p:attrName>
                                        </p:attrNameLst>
                                      </p:cBhvr>
                                      <p:to>
                                        <p:strVal val="visible"/>
                                      </p:to>
                                    </p:set>
                                    <p:animEffect filter="fade" transition="in">
                                      <p:cBhvr>
                                        <p:cTn dur="1000"/>
                                        <p:tgtEl>
                                          <p:spTgt spid="1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
                                        </p:tgtEl>
                                        <p:attrNameLst>
                                          <p:attrName>style.visibility</p:attrName>
                                        </p:attrNameLst>
                                      </p:cBhvr>
                                      <p:to>
                                        <p:strVal val="visible"/>
                                      </p:to>
                                    </p:set>
                                    <p:animEffect filter="fade" transition="in">
                                      <p:cBhvr>
                                        <p:cTn dur="1000"/>
                                        <p:tgtEl>
                                          <p:spTgt spid="1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
                                        </p:tgtEl>
                                        <p:attrNameLst>
                                          <p:attrName>style.visibility</p:attrName>
                                        </p:attrNameLst>
                                      </p:cBhvr>
                                      <p:to>
                                        <p:strVal val="visible"/>
                                      </p:to>
                                    </p:set>
                                    <p:animEffect filter="fade" transition="in">
                                      <p:cBhvr>
                                        <p:cTn dur="1000"/>
                                        <p:tgtEl>
                                          <p:spTgt spid="1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
                                        </p:tgtEl>
                                        <p:attrNameLst>
                                          <p:attrName>style.visibility</p:attrName>
                                        </p:attrNameLst>
                                      </p:cBhvr>
                                      <p:to>
                                        <p:strVal val="visible"/>
                                      </p:to>
                                    </p:set>
                                    <p:animEffect filter="fade" transition="in">
                                      <p:cBhvr>
                                        <p:cTn dur="1000"/>
                                        <p:tgtEl>
                                          <p:spTgt spid="1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
                                        </p:tgtEl>
                                        <p:attrNameLst>
                                          <p:attrName>style.visibility</p:attrName>
                                        </p:attrNameLst>
                                      </p:cBhvr>
                                      <p:to>
                                        <p:strVal val="visible"/>
                                      </p:to>
                                    </p:set>
                                    <p:animEffect filter="fade" transition="in">
                                      <p:cBhvr>
                                        <p:cTn dur="1000"/>
                                        <p:tgtEl>
                                          <p:spTgt spid="1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3"/>
                                        </p:tgtEl>
                                        <p:attrNameLst>
                                          <p:attrName>style.visibility</p:attrName>
                                        </p:attrNameLst>
                                      </p:cBhvr>
                                      <p:to>
                                        <p:strVal val="visible"/>
                                      </p:to>
                                    </p:set>
                                    <p:animEffect filter="fade" transition="in">
                                      <p:cBhvr>
                                        <p:cTn dur="1000"/>
                                        <p:tgtEl>
                                          <p:spTgt spid="1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
                                        </p:tgtEl>
                                        <p:attrNameLst>
                                          <p:attrName>style.visibility</p:attrName>
                                        </p:attrNameLst>
                                      </p:cBhvr>
                                      <p:to>
                                        <p:strVal val="visible"/>
                                      </p:to>
                                    </p:set>
                                    <p:animEffect filter="fade" transition="in">
                                      <p:cBhvr>
                                        <p:cTn dur="1000"/>
                                        <p:tgtEl>
                                          <p:spTgt spid="1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
                                        </p:tgtEl>
                                        <p:attrNameLst>
                                          <p:attrName>style.visibility</p:attrName>
                                        </p:attrNameLst>
                                      </p:cBhvr>
                                      <p:to>
                                        <p:strVal val="visible"/>
                                      </p:to>
                                    </p:set>
                                    <p:animEffect filter="fade" transition="in">
                                      <p:cBhvr>
                                        <p:cTn dur="1000"/>
                                        <p:tgtEl>
                                          <p:spTgt spid="1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8" name="Shape 118"/>
        <p:cNvGrpSpPr/>
        <p:nvPr/>
      </p:nvGrpSpPr>
      <p:grpSpPr>
        <a:xfrm>
          <a:off x="0" y="0"/>
          <a:ext cx="0" cy="0"/>
          <a:chOff x="0" y="0"/>
          <a:chExt cx="0" cy="0"/>
        </a:xfrm>
      </p:grpSpPr>
      <p:sp>
        <p:nvSpPr>
          <p:cNvPr id="119" name="Google Shape;119;p17"/>
          <p:cNvSpPr txBox="1"/>
          <p:nvPr/>
        </p:nvSpPr>
        <p:spPr>
          <a:xfrm>
            <a:off x="0" y="0"/>
            <a:ext cx="9144000" cy="1116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3600"/>
              <a:t>Goal setting for students</a:t>
            </a:r>
            <a:endParaRPr sz="3600"/>
          </a:p>
        </p:txBody>
      </p:sp>
      <p:pic>
        <p:nvPicPr>
          <p:cNvPr id="120" name="Google Shape;120;p17"/>
          <p:cNvPicPr preferRelativeResize="0"/>
          <p:nvPr/>
        </p:nvPicPr>
        <p:blipFill>
          <a:blip r:embed="rId3">
            <a:alphaModFix/>
          </a:blip>
          <a:stretch>
            <a:fillRect/>
          </a:stretch>
        </p:blipFill>
        <p:spPr>
          <a:xfrm>
            <a:off x="5539600" y="1832775"/>
            <a:ext cx="3124200" cy="2743200"/>
          </a:xfrm>
          <a:prstGeom prst="rect">
            <a:avLst/>
          </a:prstGeom>
          <a:noFill/>
          <a:ln>
            <a:noFill/>
          </a:ln>
        </p:spPr>
      </p:pic>
      <p:sp>
        <p:nvSpPr>
          <p:cNvPr id="121" name="Google Shape;121;p17"/>
          <p:cNvSpPr/>
          <p:nvPr/>
        </p:nvSpPr>
        <p:spPr>
          <a:xfrm>
            <a:off x="12825" y="0"/>
            <a:ext cx="9144000" cy="5143500"/>
          </a:xfrm>
          <a:prstGeom prst="rect">
            <a:avLst/>
          </a:prstGeom>
          <a:solidFill>
            <a:srgbClr val="FFFFFF"/>
          </a:solidFill>
          <a:ln cap="flat" cmpd="sng" w="38100">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2" name="Google Shape;122;p17"/>
          <p:cNvPicPr preferRelativeResize="0"/>
          <p:nvPr/>
        </p:nvPicPr>
        <p:blipFill>
          <a:blip r:embed="rId4">
            <a:alphaModFix/>
          </a:blip>
          <a:stretch>
            <a:fillRect/>
          </a:stretch>
        </p:blipFill>
        <p:spPr>
          <a:xfrm>
            <a:off x="7978550" y="4194325"/>
            <a:ext cx="911525" cy="743800"/>
          </a:xfrm>
          <a:prstGeom prst="rect">
            <a:avLst/>
          </a:prstGeom>
          <a:noFill/>
          <a:ln>
            <a:noFill/>
          </a:ln>
        </p:spPr>
      </p:pic>
      <p:sp>
        <p:nvSpPr>
          <p:cNvPr id="123" name="Google Shape;123;p17"/>
          <p:cNvSpPr txBox="1"/>
          <p:nvPr/>
        </p:nvSpPr>
        <p:spPr>
          <a:xfrm>
            <a:off x="6683150" y="4361025"/>
            <a:ext cx="1295400" cy="410400"/>
          </a:xfrm>
          <a:prstGeom prst="rect">
            <a:avLst/>
          </a:prstGeom>
          <a:noFill/>
          <a:ln cap="flat" cmpd="sng" w="2857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Anton"/>
                <a:ea typeface="Anton"/>
                <a:cs typeface="Anton"/>
                <a:sym typeface="Anton"/>
              </a:rPr>
              <a:t>HeadsTogether!</a:t>
            </a:r>
            <a:endParaRPr>
              <a:latin typeface="Anton"/>
              <a:ea typeface="Anton"/>
              <a:cs typeface="Anton"/>
              <a:sym typeface="Anton"/>
            </a:endParaRPr>
          </a:p>
        </p:txBody>
      </p:sp>
      <p:sp>
        <p:nvSpPr>
          <p:cNvPr id="124" name="Google Shape;124;p17"/>
          <p:cNvSpPr txBox="1"/>
          <p:nvPr/>
        </p:nvSpPr>
        <p:spPr>
          <a:xfrm>
            <a:off x="743900" y="655975"/>
            <a:ext cx="7452300" cy="51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000"/>
          </a:p>
        </p:txBody>
      </p:sp>
      <p:sp>
        <p:nvSpPr>
          <p:cNvPr id="125" name="Google Shape;125;p17"/>
          <p:cNvSpPr txBox="1"/>
          <p:nvPr/>
        </p:nvSpPr>
        <p:spPr>
          <a:xfrm>
            <a:off x="191625" y="147450"/>
            <a:ext cx="8786400" cy="4848600"/>
          </a:xfrm>
          <a:prstGeom prst="rect">
            <a:avLst/>
          </a:prstGeom>
          <a:noFill/>
          <a:ln cap="flat" cmpd="sng" w="28575">
            <a:solidFill>
              <a:srgbClr val="FF6DCB"/>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7"/>
          <p:cNvSpPr txBox="1"/>
          <p:nvPr/>
        </p:nvSpPr>
        <p:spPr>
          <a:xfrm>
            <a:off x="613725" y="540650"/>
            <a:ext cx="3813900" cy="993600"/>
          </a:xfrm>
          <a:prstGeom prst="rect">
            <a:avLst/>
          </a:prstGeom>
          <a:noFill/>
          <a:ln cap="flat" cmpd="sng" w="2857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3600"/>
              <a:t>Activity</a:t>
            </a:r>
            <a:endParaRPr sz="3600"/>
          </a:p>
        </p:txBody>
      </p:sp>
      <p:sp>
        <p:nvSpPr>
          <p:cNvPr id="127" name="Google Shape;127;p17"/>
          <p:cNvSpPr txBox="1"/>
          <p:nvPr/>
        </p:nvSpPr>
        <p:spPr>
          <a:xfrm>
            <a:off x="642925" y="1636575"/>
            <a:ext cx="6516900" cy="1329600"/>
          </a:xfrm>
          <a:prstGeom prst="rect">
            <a:avLst/>
          </a:prstGeom>
          <a:noFill/>
          <a:ln cap="flat" cmpd="sng" w="2857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7"/>
          <p:cNvSpPr txBox="1"/>
          <p:nvPr/>
        </p:nvSpPr>
        <p:spPr>
          <a:xfrm>
            <a:off x="701375" y="1651175"/>
            <a:ext cx="5216700" cy="1227300"/>
          </a:xfrm>
          <a:prstGeom prst="rect">
            <a:avLst/>
          </a:prstGeom>
          <a:noFill/>
          <a:ln cap="flat" cmpd="sng" w="2857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2400"/>
              <a:t>Think of two goals, one personal and one for someone else (student)</a:t>
            </a:r>
            <a:endParaRPr sz="2400"/>
          </a:p>
        </p:txBody>
      </p:sp>
      <p:sp>
        <p:nvSpPr>
          <p:cNvPr id="129" name="Google Shape;129;p17"/>
          <p:cNvSpPr txBox="1"/>
          <p:nvPr/>
        </p:nvSpPr>
        <p:spPr>
          <a:xfrm>
            <a:off x="701375" y="2878475"/>
            <a:ext cx="4339800" cy="993600"/>
          </a:xfrm>
          <a:prstGeom prst="rect">
            <a:avLst/>
          </a:prstGeom>
          <a:noFill/>
          <a:ln cap="flat" cmpd="sng" w="2857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2400"/>
              <a:t>Make them </a:t>
            </a:r>
            <a:r>
              <a:rPr lang="en" sz="2400">
                <a:solidFill>
                  <a:srgbClr val="38761D"/>
                </a:solidFill>
              </a:rPr>
              <a:t>S</a:t>
            </a:r>
            <a:r>
              <a:rPr lang="en" sz="2400">
                <a:solidFill>
                  <a:srgbClr val="0B5394"/>
                </a:solidFill>
              </a:rPr>
              <a:t>M</a:t>
            </a:r>
            <a:r>
              <a:rPr lang="en" sz="2400">
                <a:solidFill>
                  <a:srgbClr val="BF9000"/>
                </a:solidFill>
              </a:rPr>
              <a:t>A</a:t>
            </a:r>
            <a:r>
              <a:rPr lang="en" sz="2400">
                <a:solidFill>
                  <a:srgbClr val="990000"/>
                </a:solidFill>
              </a:rPr>
              <a:t>R</a:t>
            </a:r>
            <a:r>
              <a:rPr lang="en" sz="2400">
                <a:solidFill>
                  <a:srgbClr val="741B47"/>
                </a:solidFill>
              </a:rPr>
              <a:t>T</a:t>
            </a:r>
            <a:endParaRPr sz="2400">
              <a:solidFill>
                <a:srgbClr val="741B47"/>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Google Shape;134;p18"/>
          <p:cNvSpPr txBox="1"/>
          <p:nvPr/>
        </p:nvSpPr>
        <p:spPr>
          <a:xfrm>
            <a:off x="0" y="0"/>
            <a:ext cx="9144000" cy="1116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3600"/>
              <a:t>Goal setting for students</a:t>
            </a:r>
            <a:endParaRPr sz="3600"/>
          </a:p>
        </p:txBody>
      </p:sp>
      <p:pic>
        <p:nvPicPr>
          <p:cNvPr id="135" name="Google Shape;135;p18"/>
          <p:cNvPicPr preferRelativeResize="0"/>
          <p:nvPr/>
        </p:nvPicPr>
        <p:blipFill>
          <a:blip r:embed="rId3">
            <a:alphaModFix/>
          </a:blip>
          <a:stretch>
            <a:fillRect/>
          </a:stretch>
        </p:blipFill>
        <p:spPr>
          <a:xfrm>
            <a:off x="5539600" y="1832775"/>
            <a:ext cx="3124200" cy="2743200"/>
          </a:xfrm>
          <a:prstGeom prst="rect">
            <a:avLst/>
          </a:prstGeom>
          <a:noFill/>
          <a:ln>
            <a:noFill/>
          </a:ln>
        </p:spPr>
      </p:pic>
      <p:sp>
        <p:nvSpPr>
          <p:cNvPr id="136" name="Google Shape;136;p18"/>
          <p:cNvSpPr/>
          <p:nvPr/>
        </p:nvSpPr>
        <p:spPr>
          <a:xfrm>
            <a:off x="12825" y="0"/>
            <a:ext cx="9144000" cy="5143500"/>
          </a:xfrm>
          <a:prstGeom prst="rect">
            <a:avLst/>
          </a:prstGeom>
          <a:solidFill>
            <a:srgbClr val="FFFFFF"/>
          </a:solidFill>
          <a:ln cap="flat" cmpd="sng" w="38100">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37" name="Google Shape;137;p18"/>
          <p:cNvPicPr preferRelativeResize="0"/>
          <p:nvPr/>
        </p:nvPicPr>
        <p:blipFill>
          <a:blip r:embed="rId4">
            <a:alphaModFix/>
          </a:blip>
          <a:stretch>
            <a:fillRect/>
          </a:stretch>
        </p:blipFill>
        <p:spPr>
          <a:xfrm>
            <a:off x="7978550" y="4194325"/>
            <a:ext cx="911525" cy="743800"/>
          </a:xfrm>
          <a:prstGeom prst="rect">
            <a:avLst/>
          </a:prstGeom>
          <a:noFill/>
          <a:ln>
            <a:noFill/>
          </a:ln>
        </p:spPr>
      </p:pic>
      <p:sp>
        <p:nvSpPr>
          <p:cNvPr id="138" name="Google Shape;138;p18"/>
          <p:cNvSpPr txBox="1"/>
          <p:nvPr/>
        </p:nvSpPr>
        <p:spPr>
          <a:xfrm>
            <a:off x="6683150" y="4361025"/>
            <a:ext cx="1295400" cy="410400"/>
          </a:xfrm>
          <a:prstGeom prst="rect">
            <a:avLst/>
          </a:prstGeom>
          <a:noFill/>
          <a:ln cap="flat" cmpd="sng" w="2857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Anton"/>
                <a:ea typeface="Anton"/>
                <a:cs typeface="Anton"/>
                <a:sym typeface="Anton"/>
              </a:rPr>
              <a:t>HeadsTogether!</a:t>
            </a:r>
            <a:endParaRPr>
              <a:latin typeface="Anton"/>
              <a:ea typeface="Anton"/>
              <a:cs typeface="Anton"/>
              <a:sym typeface="Anton"/>
            </a:endParaRPr>
          </a:p>
        </p:txBody>
      </p:sp>
      <p:sp>
        <p:nvSpPr>
          <p:cNvPr id="139" name="Google Shape;139;p18"/>
          <p:cNvSpPr txBox="1"/>
          <p:nvPr/>
        </p:nvSpPr>
        <p:spPr>
          <a:xfrm>
            <a:off x="743900" y="655975"/>
            <a:ext cx="7452300" cy="51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000"/>
          </a:p>
        </p:txBody>
      </p:sp>
      <p:sp>
        <p:nvSpPr>
          <p:cNvPr id="140" name="Google Shape;140;p18"/>
          <p:cNvSpPr txBox="1"/>
          <p:nvPr/>
        </p:nvSpPr>
        <p:spPr>
          <a:xfrm>
            <a:off x="191625" y="147450"/>
            <a:ext cx="8786400" cy="4848600"/>
          </a:xfrm>
          <a:prstGeom prst="rect">
            <a:avLst/>
          </a:prstGeom>
          <a:noFill/>
          <a:ln cap="flat" cmpd="sng" w="28575">
            <a:solidFill>
              <a:srgbClr val="FF6DCB"/>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8"/>
          <p:cNvSpPr txBox="1"/>
          <p:nvPr/>
        </p:nvSpPr>
        <p:spPr>
          <a:xfrm>
            <a:off x="584500" y="569875"/>
            <a:ext cx="8079300" cy="3624600"/>
          </a:xfrm>
          <a:prstGeom prst="rect">
            <a:avLst/>
          </a:prstGeom>
          <a:noFill/>
          <a:ln cap="flat" cmpd="sng" w="2857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2400"/>
              <a:t>One thing we need to remind students of, is the art of </a:t>
            </a:r>
            <a:r>
              <a:rPr lang="en" sz="2400"/>
              <a:t>repetition</a:t>
            </a:r>
            <a:r>
              <a:rPr lang="en" sz="2400"/>
              <a:t>.</a:t>
            </a:r>
            <a:endParaRPr sz="2400"/>
          </a:p>
          <a:p>
            <a:pPr indent="0" lvl="0" marL="0" rtl="0" algn="l">
              <a:spcBef>
                <a:spcPts val="0"/>
              </a:spcBef>
              <a:spcAft>
                <a:spcPts val="0"/>
              </a:spcAft>
              <a:buNone/>
            </a:pPr>
            <a:r>
              <a:t/>
            </a:r>
            <a:endParaRPr/>
          </a:p>
          <a:p>
            <a:pPr indent="0" lvl="0" marL="0" rtl="0" algn="l">
              <a:spcBef>
                <a:spcPts val="0"/>
              </a:spcBef>
              <a:spcAft>
                <a:spcPts val="0"/>
              </a:spcAft>
              <a:buNone/>
            </a:pPr>
            <a:r>
              <a:rPr lang="en" sz="2400"/>
              <a:t>If they are struggling with a goal they need to </a:t>
            </a:r>
            <a:r>
              <a:rPr lang="en" sz="2400"/>
              <a:t>practice.</a:t>
            </a:r>
            <a:endParaRPr sz="2400"/>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sz="2400"/>
              <a:t>Repeat, repeat, repeat,</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rPr lang="en" sz="2400"/>
              <a:t>Practice, practice, practice</a:t>
            </a:r>
            <a:endParaRPr sz="2400"/>
          </a:p>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sp>
        <p:nvSpPr>
          <p:cNvPr id="146" name="Google Shape;146;p19"/>
          <p:cNvSpPr txBox="1"/>
          <p:nvPr/>
        </p:nvSpPr>
        <p:spPr>
          <a:xfrm>
            <a:off x="0" y="0"/>
            <a:ext cx="9144000" cy="1116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3600"/>
              <a:t>Goal setting for students</a:t>
            </a:r>
            <a:endParaRPr sz="3600"/>
          </a:p>
        </p:txBody>
      </p:sp>
      <p:pic>
        <p:nvPicPr>
          <p:cNvPr id="147" name="Google Shape;147;p19"/>
          <p:cNvPicPr preferRelativeResize="0"/>
          <p:nvPr/>
        </p:nvPicPr>
        <p:blipFill>
          <a:blip r:embed="rId3">
            <a:alphaModFix/>
          </a:blip>
          <a:stretch>
            <a:fillRect/>
          </a:stretch>
        </p:blipFill>
        <p:spPr>
          <a:xfrm>
            <a:off x="5539600" y="1832775"/>
            <a:ext cx="3124200" cy="2743200"/>
          </a:xfrm>
          <a:prstGeom prst="rect">
            <a:avLst/>
          </a:prstGeom>
          <a:noFill/>
          <a:ln>
            <a:noFill/>
          </a:ln>
        </p:spPr>
      </p:pic>
      <p:sp>
        <p:nvSpPr>
          <p:cNvPr id="148" name="Google Shape;148;p19"/>
          <p:cNvSpPr/>
          <p:nvPr/>
        </p:nvSpPr>
        <p:spPr>
          <a:xfrm>
            <a:off x="12825" y="0"/>
            <a:ext cx="9144000" cy="5143500"/>
          </a:xfrm>
          <a:prstGeom prst="rect">
            <a:avLst/>
          </a:prstGeom>
          <a:solidFill>
            <a:srgbClr val="FFFFFF"/>
          </a:solidFill>
          <a:ln cap="flat" cmpd="sng" w="38100">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49" name="Google Shape;149;p19"/>
          <p:cNvPicPr preferRelativeResize="0"/>
          <p:nvPr/>
        </p:nvPicPr>
        <p:blipFill>
          <a:blip r:embed="rId4">
            <a:alphaModFix/>
          </a:blip>
          <a:stretch>
            <a:fillRect/>
          </a:stretch>
        </p:blipFill>
        <p:spPr>
          <a:xfrm>
            <a:off x="7978550" y="4194325"/>
            <a:ext cx="911525" cy="743800"/>
          </a:xfrm>
          <a:prstGeom prst="rect">
            <a:avLst/>
          </a:prstGeom>
          <a:noFill/>
          <a:ln>
            <a:noFill/>
          </a:ln>
        </p:spPr>
      </p:pic>
      <p:sp>
        <p:nvSpPr>
          <p:cNvPr id="150" name="Google Shape;150;p19"/>
          <p:cNvSpPr txBox="1"/>
          <p:nvPr/>
        </p:nvSpPr>
        <p:spPr>
          <a:xfrm>
            <a:off x="6683150" y="4361025"/>
            <a:ext cx="1295400" cy="410400"/>
          </a:xfrm>
          <a:prstGeom prst="rect">
            <a:avLst/>
          </a:prstGeom>
          <a:noFill/>
          <a:ln cap="flat" cmpd="sng" w="2857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Anton"/>
                <a:ea typeface="Anton"/>
                <a:cs typeface="Anton"/>
                <a:sym typeface="Anton"/>
              </a:rPr>
              <a:t>HeadsTogether!</a:t>
            </a:r>
            <a:endParaRPr>
              <a:latin typeface="Anton"/>
              <a:ea typeface="Anton"/>
              <a:cs typeface="Anton"/>
              <a:sym typeface="Anton"/>
            </a:endParaRPr>
          </a:p>
        </p:txBody>
      </p:sp>
      <p:sp>
        <p:nvSpPr>
          <p:cNvPr id="151" name="Google Shape;151;p19"/>
          <p:cNvSpPr txBox="1"/>
          <p:nvPr/>
        </p:nvSpPr>
        <p:spPr>
          <a:xfrm>
            <a:off x="743900" y="655975"/>
            <a:ext cx="7452300" cy="51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000"/>
          </a:p>
        </p:txBody>
      </p:sp>
      <p:sp>
        <p:nvSpPr>
          <p:cNvPr id="152" name="Google Shape;152;p19"/>
          <p:cNvSpPr txBox="1"/>
          <p:nvPr/>
        </p:nvSpPr>
        <p:spPr>
          <a:xfrm>
            <a:off x="178800" y="147450"/>
            <a:ext cx="8786400" cy="4848600"/>
          </a:xfrm>
          <a:prstGeom prst="rect">
            <a:avLst/>
          </a:prstGeom>
          <a:noFill/>
          <a:ln cap="flat" cmpd="sng" w="28575">
            <a:solidFill>
              <a:srgbClr val="FF6DCB"/>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9"/>
          <p:cNvSpPr txBox="1"/>
          <p:nvPr/>
        </p:nvSpPr>
        <p:spPr>
          <a:xfrm>
            <a:off x="584500" y="569875"/>
            <a:ext cx="8079300" cy="513000"/>
          </a:xfrm>
          <a:prstGeom prst="rect">
            <a:avLst/>
          </a:prstGeom>
          <a:noFill/>
          <a:ln cap="flat" cmpd="sng" w="2857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sz="2400"/>
          </a:p>
          <a:p>
            <a:pPr indent="0" lvl="0" marL="0" rtl="0" algn="l">
              <a:spcBef>
                <a:spcPts val="0"/>
              </a:spcBef>
              <a:spcAft>
                <a:spcPts val="0"/>
              </a:spcAft>
              <a:buNone/>
            </a:pPr>
            <a:r>
              <a:t/>
            </a:r>
            <a:endParaRPr/>
          </a:p>
        </p:txBody>
      </p:sp>
      <p:sp>
        <p:nvSpPr>
          <p:cNvPr id="154" name="Google Shape;154;p19"/>
          <p:cNvSpPr txBox="1"/>
          <p:nvPr/>
        </p:nvSpPr>
        <p:spPr>
          <a:xfrm>
            <a:off x="657550" y="496825"/>
            <a:ext cx="4882200" cy="672000"/>
          </a:xfrm>
          <a:prstGeom prst="rect">
            <a:avLst/>
          </a:prstGeom>
          <a:noFill/>
          <a:ln cap="flat" cmpd="sng" w="2857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800"/>
              <a:t>Teach students HOW to set SMART goals</a:t>
            </a:r>
            <a:endParaRPr sz="1800"/>
          </a:p>
        </p:txBody>
      </p:sp>
      <p:sp>
        <p:nvSpPr>
          <p:cNvPr id="155" name="Google Shape;155;p19"/>
          <p:cNvSpPr txBox="1"/>
          <p:nvPr/>
        </p:nvSpPr>
        <p:spPr>
          <a:xfrm>
            <a:off x="657550" y="973050"/>
            <a:ext cx="6166200" cy="672000"/>
          </a:xfrm>
          <a:prstGeom prst="rect">
            <a:avLst/>
          </a:prstGeom>
          <a:noFill/>
          <a:ln cap="flat" cmpd="sng" w="2857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800"/>
              <a:t>Include your students in setting their own goals</a:t>
            </a:r>
            <a:endParaRPr sz="1800"/>
          </a:p>
        </p:txBody>
      </p:sp>
      <p:sp>
        <p:nvSpPr>
          <p:cNvPr id="156" name="Google Shape;156;p19"/>
          <p:cNvSpPr txBox="1"/>
          <p:nvPr/>
        </p:nvSpPr>
        <p:spPr>
          <a:xfrm>
            <a:off x="657550" y="1475850"/>
            <a:ext cx="6473100" cy="74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t>Encourage challenge and self growth</a:t>
            </a:r>
            <a:endParaRPr sz="1800"/>
          </a:p>
        </p:txBody>
      </p:sp>
      <p:sp>
        <p:nvSpPr>
          <p:cNvPr id="157" name="Google Shape;157;p19"/>
          <p:cNvSpPr txBox="1"/>
          <p:nvPr/>
        </p:nvSpPr>
        <p:spPr>
          <a:xfrm>
            <a:off x="686200" y="1987250"/>
            <a:ext cx="7875900" cy="513000"/>
          </a:xfrm>
          <a:prstGeom prst="rect">
            <a:avLst/>
          </a:prstGeom>
          <a:noFill/>
          <a:ln cap="flat" cmpd="sng" w="2857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800"/>
              <a:t>Build into your sessions time for regular monitoring of goals</a:t>
            </a:r>
            <a:endParaRPr sz="1800"/>
          </a:p>
        </p:txBody>
      </p:sp>
      <p:sp>
        <p:nvSpPr>
          <p:cNvPr id="158" name="Google Shape;158;p19"/>
          <p:cNvSpPr txBox="1"/>
          <p:nvPr/>
        </p:nvSpPr>
        <p:spPr>
          <a:xfrm>
            <a:off x="657550" y="2648571"/>
            <a:ext cx="7341300" cy="513000"/>
          </a:xfrm>
          <a:prstGeom prst="rect">
            <a:avLst/>
          </a:prstGeom>
          <a:noFill/>
          <a:ln cap="flat" cmpd="sng" w="2857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800"/>
              <a:t>PRAISE  ACHIEVEMENT</a:t>
            </a:r>
            <a:endParaRPr sz="1800"/>
          </a:p>
        </p:txBody>
      </p:sp>
      <p:sp>
        <p:nvSpPr>
          <p:cNvPr id="159" name="Google Shape;159;p19"/>
          <p:cNvSpPr txBox="1"/>
          <p:nvPr/>
        </p:nvSpPr>
        <p:spPr>
          <a:xfrm>
            <a:off x="657550" y="3193000"/>
            <a:ext cx="4222800" cy="513000"/>
          </a:xfrm>
          <a:prstGeom prst="rect">
            <a:avLst/>
          </a:prstGeom>
          <a:noFill/>
          <a:ln cap="flat" cmpd="sng" w="2857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800"/>
              <a:t>CELEBRATE ACHIEVEMENT</a:t>
            </a:r>
            <a:endParaRPr sz="1800"/>
          </a:p>
        </p:txBody>
      </p:sp>
      <p:sp>
        <p:nvSpPr>
          <p:cNvPr id="160" name="Google Shape;160;p19"/>
          <p:cNvSpPr txBox="1"/>
          <p:nvPr/>
        </p:nvSpPr>
        <p:spPr>
          <a:xfrm>
            <a:off x="730600" y="3783925"/>
            <a:ext cx="4396800" cy="410400"/>
          </a:xfrm>
          <a:prstGeom prst="rect">
            <a:avLst/>
          </a:prstGeom>
          <a:noFill/>
          <a:ln cap="flat" cmpd="sng" w="2857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800"/>
              <a:t>ACKNOWLEDGE</a:t>
            </a:r>
            <a:r>
              <a:rPr lang="en" sz="1800"/>
              <a:t> EFFORT</a:t>
            </a:r>
            <a:endParaRPr sz="18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
                                        </p:tgtEl>
                                        <p:attrNameLst>
                                          <p:attrName>style.visibility</p:attrName>
                                        </p:attrNameLst>
                                      </p:cBhvr>
                                      <p:to>
                                        <p:strVal val="visible"/>
                                      </p:to>
                                    </p:set>
                                    <p:animEffect filter="fade" transition="in">
                                      <p:cBhvr>
                                        <p:cTn dur="1000"/>
                                        <p:tgtEl>
                                          <p:spTgt spid="1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
                                        </p:tgtEl>
                                        <p:attrNameLst>
                                          <p:attrName>style.visibility</p:attrName>
                                        </p:attrNameLst>
                                      </p:cBhvr>
                                      <p:to>
                                        <p:strVal val="visible"/>
                                      </p:to>
                                    </p:set>
                                    <p:animEffect filter="fade" transition="in">
                                      <p:cBhvr>
                                        <p:cTn dur="1000"/>
                                        <p:tgtEl>
                                          <p:spTgt spid="1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6"/>
                                        </p:tgtEl>
                                        <p:attrNameLst>
                                          <p:attrName>style.visibility</p:attrName>
                                        </p:attrNameLst>
                                      </p:cBhvr>
                                      <p:to>
                                        <p:strVal val="visible"/>
                                      </p:to>
                                    </p:set>
                                    <p:animEffect filter="fade" transition="in">
                                      <p:cBhvr>
                                        <p:cTn dur="1000"/>
                                        <p:tgtEl>
                                          <p:spTgt spid="1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gtEl>
                                        <p:attrNameLst>
                                          <p:attrName>style.visibility</p:attrName>
                                        </p:attrNameLst>
                                      </p:cBhvr>
                                      <p:to>
                                        <p:strVal val="visible"/>
                                      </p:to>
                                    </p:set>
                                    <p:animEffect filter="fade" transition="in">
                                      <p:cBhvr>
                                        <p:cTn dur="1000"/>
                                        <p:tgtEl>
                                          <p:spTgt spid="1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gtEl>
                                        <p:attrNameLst>
                                          <p:attrName>style.visibility</p:attrName>
                                        </p:attrNameLst>
                                      </p:cBhvr>
                                      <p:to>
                                        <p:strVal val="visible"/>
                                      </p:to>
                                    </p:set>
                                    <p:animEffect filter="fade" transition="in">
                                      <p:cBhvr>
                                        <p:cTn dur="1000"/>
                                        <p:tgtEl>
                                          <p:spTgt spid="1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gtEl>
                                        <p:attrNameLst>
                                          <p:attrName>style.visibility</p:attrName>
                                        </p:attrNameLst>
                                      </p:cBhvr>
                                      <p:to>
                                        <p:strVal val="visible"/>
                                      </p:to>
                                    </p:set>
                                    <p:animEffect filter="fade" transition="in">
                                      <p:cBhvr>
                                        <p:cTn dur="1000"/>
                                        <p:tgtEl>
                                          <p:spTgt spid="1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0"/>
                                        </p:tgtEl>
                                        <p:attrNameLst>
                                          <p:attrName>style.visibility</p:attrName>
                                        </p:attrNameLst>
                                      </p:cBhvr>
                                      <p:to>
                                        <p:strVal val="visible"/>
                                      </p:to>
                                    </p:set>
                                    <p:animEffect filter="fade" transition="in">
                                      <p:cBhvr>
                                        <p:cTn dur="1000"/>
                                        <p:tgtEl>
                                          <p:spTgt spid="1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